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00"/>
    <a:srgbClr val="006600"/>
    <a:srgbClr val="75D1A3"/>
    <a:srgbClr val="A5D9C5"/>
    <a:srgbClr val="339933"/>
    <a:srgbClr val="80DEB3"/>
    <a:srgbClr val="83CB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8336-4769-4563-8EE2-4FA9FCC85CB1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891C-05C0-4CA7-96D2-901A447D6FD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9891C-05C0-4CA7-96D2-901A447D6FDC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 advTm="586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312B-32C0-435B-9F6F-F2EEB115D360}" type="datetimeFigureOut">
              <a:rPr lang="es-ES_tradnl" smtClean="0"/>
              <a:pPr/>
              <a:t>18/11/2015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304D-1CB6-4F49-8FA9-341226C7CFAA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86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es-ES_tradnl" b="1" smtClean="0">
                <a:solidFill>
                  <a:schemeClr val="bg1"/>
                </a:solidFill>
              </a:rPr>
              <a:t>Catálogo de Salones y Despachos para Colegiados</a:t>
            </a:r>
            <a:endParaRPr lang="es-ES_tradnl" b="1">
              <a:solidFill>
                <a:schemeClr val="bg1"/>
              </a:solidFill>
            </a:endParaRPr>
          </a:p>
        </p:txBody>
      </p:sp>
      <p:pic>
        <p:nvPicPr>
          <p:cNvPr id="5" name="4 Imagen" descr="fachad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14620"/>
            <a:ext cx="3962594" cy="2971946"/>
          </a:xfrm>
          <a:prstGeom prst="rect">
            <a:avLst/>
          </a:prstGeom>
        </p:spPr>
      </p:pic>
      <p:pic>
        <p:nvPicPr>
          <p:cNvPr id="6" name="5 Imagen" descr="MERCURI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86124"/>
            <a:ext cx="1828800" cy="2190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6 Imagen" descr="MERCURI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286124"/>
            <a:ext cx="1762129" cy="212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900" b="1" smtClean="0">
                <a:solidFill>
                  <a:schemeClr val="bg1"/>
                </a:solidFill>
              </a:rPr>
              <a:t>Información de la </a:t>
            </a:r>
            <a:r>
              <a:rPr lang="es-ES_tradnl" sz="4900" b="1" smtClean="0">
                <a:solidFill>
                  <a:schemeClr val="bg1"/>
                </a:solidFill>
              </a:rPr>
              <a:t>Sede</a:t>
            </a:r>
            <a:r>
              <a:rPr lang="es-ES_tradnl" b="1" smtClean="0"/>
              <a:t/>
            </a:r>
            <a:br>
              <a:rPr lang="es-ES_tradnl" b="1" smtClean="0"/>
            </a:b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2000" smtClean="0">
                <a:solidFill>
                  <a:srgbClr val="003300"/>
                </a:solidFill>
              </a:rPr>
              <a:t>La </a:t>
            </a:r>
            <a:r>
              <a:rPr lang="es-ES_tradnl" sz="2000" smtClean="0">
                <a:solidFill>
                  <a:srgbClr val="003300"/>
                </a:solidFill>
              </a:rPr>
              <a:t>actual sede social del Colegio Oficial de Agentes Comerciales de Sevilla, está situada en la calle </a:t>
            </a:r>
            <a:r>
              <a:rPr lang="es-ES_tradnl" sz="2000" err="1" smtClean="0">
                <a:solidFill>
                  <a:srgbClr val="003300"/>
                </a:solidFill>
              </a:rPr>
              <a:t>Orfila</a:t>
            </a:r>
            <a:r>
              <a:rPr lang="es-ES_tradnl" sz="2000" smtClean="0">
                <a:solidFill>
                  <a:srgbClr val="003300"/>
                </a:solidFill>
              </a:rPr>
              <a:t> número 9. Su planta baja cuenta con una </a:t>
            </a:r>
            <a:r>
              <a:rPr lang="es-ES_tradnl" sz="2000" b="1" smtClean="0">
                <a:solidFill>
                  <a:srgbClr val="003300"/>
                </a:solidFill>
              </a:rPr>
              <a:t>superficie de 222’76 metros cuadrados</a:t>
            </a:r>
            <a:r>
              <a:rPr lang="es-ES_tradnl" sz="2000" smtClean="0">
                <a:solidFill>
                  <a:srgbClr val="003300"/>
                </a:solidFill>
              </a:rPr>
              <a:t> y el edificio con un total de 821 habitables, repartidos en tres plantas y un </a:t>
            </a:r>
            <a:r>
              <a:rPr lang="es-ES_tradnl" sz="2000" smtClean="0">
                <a:solidFill>
                  <a:srgbClr val="003300"/>
                </a:solidFill>
              </a:rPr>
              <a:t>ático.</a:t>
            </a:r>
          </a:p>
          <a:p>
            <a:pPr>
              <a:buNone/>
            </a:pPr>
            <a:endParaRPr lang="es-ES_tradnl" sz="2000" smtClean="0">
              <a:solidFill>
                <a:srgbClr val="003300"/>
              </a:solidFill>
            </a:endParaRPr>
          </a:p>
          <a:p>
            <a:r>
              <a:rPr lang="es-ES_tradnl" sz="2000" smtClean="0">
                <a:solidFill>
                  <a:srgbClr val="003300"/>
                </a:solidFill>
              </a:rPr>
              <a:t>En todo el edificio hay acceso gratuito de </a:t>
            </a:r>
            <a:r>
              <a:rPr lang="es-ES_tradnl" sz="2000" b="1" err="1" smtClean="0">
                <a:solidFill>
                  <a:srgbClr val="003300"/>
                </a:solidFill>
              </a:rPr>
              <a:t>Wi</a:t>
            </a:r>
            <a:r>
              <a:rPr lang="es-ES_tradnl" sz="2000" b="1" smtClean="0">
                <a:solidFill>
                  <a:srgbClr val="003300"/>
                </a:solidFill>
              </a:rPr>
              <a:t>-Fi.</a:t>
            </a:r>
          </a:p>
          <a:p>
            <a:endParaRPr lang="es-ES_tradnl" sz="2000" b="1" smtClean="0">
              <a:solidFill>
                <a:srgbClr val="003300"/>
              </a:solidFill>
            </a:endParaRPr>
          </a:p>
          <a:p>
            <a:r>
              <a:rPr lang="es-ES_tradnl" sz="2000" smtClean="0">
                <a:solidFill>
                  <a:srgbClr val="003300"/>
                </a:solidFill>
              </a:rPr>
              <a:t>Climatización</a:t>
            </a:r>
          </a:p>
          <a:p>
            <a:endParaRPr lang="es-ES_tradnl" sz="2000" smtClean="0">
              <a:solidFill>
                <a:srgbClr val="003300"/>
              </a:solidFill>
            </a:endParaRPr>
          </a:p>
          <a:p>
            <a:r>
              <a:rPr lang="es-ES_tradnl" sz="2000" smtClean="0">
                <a:solidFill>
                  <a:srgbClr val="003300"/>
                </a:solidFill>
              </a:rPr>
              <a:t>Posibilidad de cañón de proyección y pizarra.</a:t>
            </a:r>
          </a:p>
          <a:p>
            <a:pPr>
              <a:buNone/>
            </a:pPr>
            <a:endParaRPr lang="es-ES_tradnl" sz="2000" smtClean="0">
              <a:solidFill>
                <a:srgbClr val="003300"/>
              </a:solidFill>
            </a:endParaRPr>
          </a:p>
          <a:p>
            <a:r>
              <a:rPr lang="es-ES_tradnl" sz="2000" smtClean="0">
                <a:solidFill>
                  <a:srgbClr val="003300"/>
                </a:solidFill>
              </a:rPr>
              <a:t>Horario de 8 a 15 horas (lunes a viernes)</a:t>
            </a:r>
          </a:p>
          <a:p>
            <a:endParaRPr lang="es-ES_tradnl" sz="2000" smtClean="0">
              <a:solidFill>
                <a:srgbClr val="003300"/>
              </a:solidFill>
            </a:endParaRPr>
          </a:p>
          <a:p>
            <a:r>
              <a:rPr lang="es-ES_tradnl" sz="2000" smtClean="0">
                <a:solidFill>
                  <a:srgbClr val="003300"/>
                </a:solidFill>
              </a:rPr>
              <a:t>Para solicitar alguna sala o despacho debe contactar con secretaría en le teléfono </a:t>
            </a:r>
            <a:r>
              <a:rPr lang="es-ES_tradnl" sz="2000" b="1" smtClean="0">
                <a:solidFill>
                  <a:srgbClr val="003300"/>
                </a:solidFill>
              </a:rPr>
              <a:t>954560336</a:t>
            </a:r>
            <a:endParaRPr lang="es-ES_tradnl" sz="2000" b="1" smtClean="0">
              <a:solidFill>
                <a:srgbClr val="003300"/>
              </a:solidFill>
            </a:endParaRPr>
          </a:p>
          <a:p>
            <a:pPr>
              <a:buNone/>
            </a:pPr>
            <a:endParaRPr lang="es-ES_tradnl"/>
          </a:p>
        </p:txBody>
      </p:sp>
      <p:pic>
        <p:nvPicPr>
          <p:cNvPr id="5" name="4 Imagen" descr="ESCUDOCOLEGIO2007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mtClean="0"/>
              <a:t>Patio de Café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Imagen" descr="DSC_0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78702"/>
            <a:ext cx="7929618" cy="467918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00364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smtClean="0">
                <a:solidFill>
                  <a:schemeClr val="bg1"/>
                </a:solidFill>
                <a:latin typeface="Calibri" pitchFamily="34" charset="0"/>
              </a:rPr>
              <a:t>Patio de </a:t>
            </a:r>
            <a:r>
              <a:rPr lang="es-ES_tradnl" sz="4400" smtClean="0">
                <a:solidFill>
                  <a:schemeClr val="bg1"/>
                </a:solidFill>
                <a:latin typeface="Calibri" pitchFamily="34" charset="0"/>
              </a:rPr>
              <a:t>Interior</a:t>
            </a:r>
            <a:endParaRPr lang="es-ES_tradnl" sz="4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6 Imagen" descr="ESCUDOCOLEGIO2007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Salón de Actos</a:t>
            </a:r>
            <a:endParaRPr lang="es-ES_tradnl"/>
          </a:p>
        </p:txBody>
      </p:sp>
      <p:pic>
        <p:nvPicPr>
          <p:cNvPr id="8" name="7 Marcador de contenido" descr="DSC_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142985"/>
            <a:ext cx="8046156" cy="4786346"/>
          </a:xfrm>
        </p:spPr>
      </p:pic>
      <p:pic>
        <p:nvPicPr>
          <p:cNvPr id="9" name="8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Sala de Juntas</a:t>
            </a:r>
            <a:endParaRPr lang="es-ES_tradnl"/>
          </a:p>
        </p:txBody>
      </p:sp>
      <p:pic>
        <p:nvPicPr>
          <p:cNvPr id="4" name="3 Marcador de contenido" descr="Salajun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786742" cy="5054617"/>
          </a:xfrm>
        </p:spPr>
      </p:pic>
      <p:pic>
        <p:nvPicPr>
          <p:cNvPr id="5" name="4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err="1" smtClean="0">
                <a:solidFill>
                  <a:schemeClr val="bg1"/>
                </a:solidFill>
                <a:latin typeface="Calibri" pitchFamily="34" charset="0"/>
              </a:rPr>
              <a:t>Áula</a:t>
            </a:r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 de Informática</a:t>
            </a:r>
            <a:endParaRPr lang="es-ES_tradnl"/>
          </a:p>
        </p:txBody>
      </p:sp>
      <p:pic>
        <p:nvPicPr>
          <p:cNvPr id="4" name="3 Marcador de contenido" descr="DSC_0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14422"/>
            <a:ext cx="8046156" cy="4911741"/>
          </a:xfrm>
        </p:spPr>
      </p:pic>
      <p:pic>
        <p:nvPicPr>
          <p:cNvPr id="5" name="4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Despacho 1</a:t>
            </a:r>
            <a:endParaRPr lang="es-ES_tradnl"/>
          </a:p>
        </p:txBody>
      </p:sp>
      <p:pic>
        <p:nvPicPr>
          <p:cNvPr id="4" name="3 Marcador de contenido" descr="DSC_0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4422"/>
            <a:ext cx="8229600" cy="4841891"/>
          </a:xfrm>
        </p:spPr>
      </p:pic>
      <p:pic>
        <p:nvPicPr>
          <p:cNvPr id="5" name="4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Despacho 2</a:t>
            </a:r>
            <a:endParaRPr lang="es-ES_tradnl"/>
          </a:p>
        </p:txBody>
      </p:sp>
      <p:pic>
        <p:nvPicPr>
          <p:cNvPr id="4" name="3 Marcador de contenido" descr="DSC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142984"/>
            <a:ext cx="8046156" cy="4983179"/>
          </a:xfrm>
        </p:spPr>
      </p:pic>
      <p:pic>
        <p:nvPicPr>
          <p:cNvPr id="5" name="4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5D1A3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mtClean="0">
                <a:solidFill>
                  <a:schemeClr val="bg1"/>
                </a:solidFill>
                <a:latin typeface="Calibri" pitchFamily="34" charset="0"/>
              </a:rPr>
              <a:t>Biblioteca</a:t>
            </a:r>
            <a:br>
              <a:rPr lang="es-ES_tradnl" smtClean="0">
                <a:solidFill>
                  <a:schemeClr val="bg1"/>
                </a:solidFill>
                <a:latin typeface="Calibri" pitchFamily="34" charset="0"/>
              </a:rPr>
            </a:br>
            <a:endParaRPr lang="es-ES_tradnl"/>
          </a:p>
        </p:txBody>
      </p:sp>
      <p:pic>
        <p:nvPicPr>
          <p:cNvPr id="6" name="5 Marcador de contenido" descr="P101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715304" cy="5036379"/>
          </a:xfrm>
        </p:spPr>
      </p:pic>
      <p:pic>
        <p:nvPicPr>
          <p:cNvPr id="7" name="6 Imagen" descr="ESCUDOCOLEGIO200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377" cy="1004161"/>
          </a:xfrm>
          <a:prstGeom prst="rect">
            <a:avLst/>
          </a:prstGeom>
        </p:spPr>
      </p:pic>
    </p:spTree>
  </p:cSld>
  <p:clrMapOvr>
    <a:masterClrMapping/>
  </p:clrMapOvr>
  <p:transition spd="slow" advTm="586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</TotalTime>
  <Words>39</Words>
  <Application>Microsoft Office PowerPoint</Application>
  <PresentationFormat>Presentación en pantalla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Catálogo de Salones y Despachos para Colegiados</vt:lpstr>
      <vt:lpstr>Información de la Sede </vt:lpstr>
      <vt:lpstr>Patio de Café</vt:lpstr>
      <vt:lpstr>Salón de Actos</vt:lpstr>
      <vt:lpstr>Sala de Juntas</vt:lpstr>
      <vt:lpstr>Áula de Informática</vt:lpstr>
      <vt:lpstr>Despacho 1</vt:lpstr>
      <vt:lpstr>Despacho 2</vt:lpstr>
      <vt:lpstr>Biblioteca 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Salónes y Despacho para Colegiados</dc:title>
  <dc:creator>JUAN</dc:creator>
  <cp:lastModifiedBy>JUAN</cp:lastModifiedBy>
  <cp:revision>41</cp:revision>
  <dcterms:created xsi:type="dcterms:W3CDTF">2015-11-17T10:35:43Z</dcterms:created>
  <dcterms:modified xsi:type="dcterms:W3CDTF">2015-11-18T09:36:31Z</dcterms:modified>
</cp:coreProperties>
</file>